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DE46F0B-E05A-4323-AFF4-D925EC307BF8}" type="datetimeFigureOut">
              <a:rPr lang="en-US" smtClean="0"/>
              <a:pPr/>
              <a:t>16-11-2021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D600C21-C90B-4CB1-8C8C-DE9F93CDF06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E46F0B-E05A-4323-AFF4-D925EC307BF8}" type="datetimeFigureOut">
              <a:rPr lang="en-US" smtClean="0"/>
              <a:pPr/>
              <a:t>16-11-2021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00C21-C90B-4CB1-8C8C-DE9F93CDF06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E46F0B-E05A-4323-AFF4-D925EC307BF8}" type="datetimeFigureOut">
              <a:rPr lang="en-US" smtClean="0"/>
              <a:pPr/>
              <a:t>16-11-2021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00C21-C90B-4CB1-8C8C-DE9F93CDF06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E46F0B-E05A-4323-AFF4-D925EC307BF8}" type="datetimeFigureOut">
              <a:rPr lang="en-US" smtClean="0"/>
              <a:pPr/>
              <a:t>16-11-2021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00C21-C90B-4CB1-8C8C-DE9F93CDF06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DE46F0B-E05A-4323-AFF4-D925EC307BF8}" type="datetimeFigureOut">
              <a:rPr lang="en-US" smtClean="0"/>
              <a:pPr/>
              <a:t>16-11-2021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00C21-C90B-4CB1-8C8C-DE9F93CDF06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DE46F0B-E05A-4323-AFF4-D925EC307BF8}" type="datetimeFigureOut">
              <a:rPr lang="en-US" smtClean="0"/>
              <a:pPr/>
              <a:t>16-11-2021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600C21-C90B-4CB1-8C8C-DE9F93CDF06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DE46F0B-E05A-4323-AFF4-D925EC307BF8}" type="datetimeFigureOut">
              <a:rPr lang="en-US" smtClean="0"/>
              <a:pPr/>
              <a:t>16-11-2021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600C21-C90B-4CB1-8C8C-DE9F93CDF06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DE46F0B-E05A-4323-AFF4-D925EC307BF8}" type="datetimeFigureOut">
              <a:rPr lang="en-US" smtClean="0"/>
              <a:pPr/>
              <a:t>16-11-2021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600C21-C90B-4CB1-8C8C-DE9F93CDF06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E46F0B-E05A-4323-AFF4-D925EC307BF8}" type="datetimeFigureOut">
              <a:rPr lang="en-US" smtClean="0"/>
              <a:pPr/>
              <a:t>16-11-2021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600C21-C90B-4CB1-8C8C-DE9F93CDF06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DE46F0B-E05A-4323-AFF4-D925EC307BF8}" type="datetimeFigureOut">
              <a:rPr lang="en-US" smtClean="0"/>
              <a:pPr/>
              <a:t>16-11-2021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600C21-C90B-4CB1-8C8C-DE9F93CDF06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DE46F0B-E05A-4323-AFF4-D925EC307BF8}" type="datetimeFigureOut">
              <a:rPr lang="en-US" smtClean="0"/>
              <a:pPr/>
              <a:t>16-11-2021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D600C21-C90B-4CB1-8C8C-DE9F93CDF06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DE46F0B-E05A-4323-AFF4-D925EC307BF8}" type="datetimeFigureOut">
              <a:rPr lang="en-US" smtClean="0"/>
              <a:pPr/>
              <a:t>16-11-2021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D600C21-C90B-4CB1-8C8C-DE9F93CDF06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Formation of germ layers and its significance</a:t>
            </a:r>
            <a:endParaRPr lang="en-US" dirty="0"/>
          </a:p>
        </p:txBody>
      </p:sp>
      <p:sp>
        <p:nvSpPr>
          <p:cNvPr id="4" name="Rectangle 3"/>
          <p:cNvSpPr/>
          <p:nvPr/>
        </p:nvSpPr>
        <p:spPr>
          <a:xfrm>
            <a:off x="4071934" y="4643446"/>
            <a:ext cx="4572000" cy="923330"/>
          </a:xfrm>
          <a:prstGeom prst="rect">
            <a:avLst/>
          </a:prstGeom>
        </p:spPr>
        <p:txBody>
          <a:bodyPr>
            <a:spAutoFit/>
          </a:bodyPr>
          <a:lstStyle/>
          <a:p>
            <a:pPr algn="r"/>
            <a:r>
              <a:rPr lang="en-IN" dirty="0" smtClean="0"/>
              <a:t>Dr. </a:t>
            </a:r>
            <a:r>
              <a:rPr lang="en-IN" dirty="0" err="1" smtClean="0"/>
              <a:t>Mahadevi</a:t>
            </a:r>
            <a:r>
              <a:rPr lang="en-IN" dirty="0" smtClean="0"/>
              <a:t> A.L</a:t>
            </a:r>
            <a:br>
              <a:rPr lang="en-IN" dirty="0" smtClean="0"/>
            </a:br>
            <a:r>
              <a:rPr lang="en-IN" dirty="0" smtClean="0"/>
              <a:t>                              Assistant professor</a:t>
            </a:r>
            <a:br>
              <a:rPr lang="en-IN" dirty="0" smtClean="0"/>
            </a:br>
            <a:r>
              <a:rPr lang="en-IN" dirty="0" smtClean="0"/>
              <a:t>                                Dept of paediatrics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3. formation of notochord"/>
          <p:cNvPicPr>
            <a:picLocks noChangeAspect="1" noChangeArrowheads="1"/>
          </p:cNvPicPr>
          <p:nvPr/>
        </p:nvPicPr>
        <p:blipFill>
          <a:blip r:embed="rId2"/>
          <a:srcRect/>
          <a:stretch>
            <a:fillRect/>
          </a:stretch>
        </p:blipFill>
        <p:spPr bwMode="auto">
          <a:xfrm>
            <a:off x="155574" y="285728"/>
            <a:ext cx="8488391" cy="635798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3. formation of notochord"/>
          <p:cNvPicPr>
            <a:picLocks noChangeAspect="1" noChangeArrowheads="1"/>
          </p:cNvPicPr>
          <p:nvPr/>
        </p:nvPicPr>
        <p:blipFill>
          <a:blip r:embed="rId2"/>
          <a:srcRect/>
          <a:stretch>
            <a:fillRect/>
          </a:stretch>
        </p:blipFill>
        <p:spPr bwMode="auto">
          <a:xfrm>
            <a:off x="155574" y="571480"/>
            <a:ext cx="7202507" cy="5214974"/>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Embryology of nervous system"/>
          <p:cNvPicPr>
            <a:picLocks noChangeAspect="1" noChangeArrowheads="1"/>
          </p:cNvPicPr>
          <p:nvPr/>
        </p:nvPicPr>
        <p:blipFill>
          <a:blip r:embed="rId2"/>
          <a:srcRect/>
          <a:stretch>
            <a:fillRect/>
          </a:stretch>
        </p:blipFill>
        <p:spPr bwMode="auto">
          <a:xfrm>
            <a:off x="155574" y="571480"/>
            <a:ext cx="8631268" cy="5857916"/>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Development nervous system"/>
          <p:cNvPicPr>
            <a:picLocks noChangeAspect="1" noChangeArrowheads="1"/>
          </p:cNvPicPr>
          <p:nvPr/>
        </p:nvPicPr>
        <p:blipFill>
          <a:blip r:embed="rId2"/>
          <a:srcRect/>
          <a:stretch>
            <a:fillRect/>
          </a:stretch>
        </p:blipFill>
        <p:spPr bwMode="auto">
          <a:xfrm>
            <a:off x="155574" y="285728"/>
            <a:ext cx="8416953" cy="621510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lnSpcReduction="10000"/>
          </a:bodyPr>
          <a:lstStyle/>
          <a:p>
            <a:pPr fontAlgn="base"/>
            <a:r>
              <a:rPr lang="en-US" dirty="0"/>
              <a:t>Transformation of blastula or </a:t>
            </a:r>
            <a:r>
              <a:rPr lang="en-US" dirty="0" err="1"/>
              <a:t>blastocyst</a:t>
            </a:r>
            <a:r>
              <a:rPr lang="en-US" dirty="0"/>
              <a:t> into gastrula is called </a:t>
            </a:r>
            <a:r>
              <a:rPr lang="en-US" dirty="0" err="1"/>
              <a:t>gastrulation</a:t>
            </a:r>
            <a:r>
              <a:rPr lang="en-US" dirty="0"/>
              <a:t>. During </a:t>
            </a:r>
            <a:r>
              <a:rPr lang="en-US" dirty="0" err="1"/>
              <a:t>gastrulation</a:t>
            </a:r>
            <a:r>
              <a:rPr lang="en-US" dirty="0"/>
              <a:t> the cells of the inner cell mass of </a:t>
            </a:r>
            <a:r>
              <a:rPr lang="en-US" dirty="0" err="1"/>
              <a:t>blastocyst</a:t>
            </a:r>
            <a:r>
              <a:rPr lang="en-US" dirty="0"/>
              <a:t> or blastula move in small mass to their new final location.</a:t>
            </a:r>
          </a:p>
          <a:p>
            <a:pPr fontAlgn="base"/>
            <a:r>
              <a:rPr lang="en-US" dirty="0"/>
              <a:t>Such movement of cells is called morphogenetic </a:t>
            </a:r>
            <a:r>
              <a:rPr lang="en-US" dirty="0" smtClean="0"/>
              <a:t>movements</a:t>
            </a:r>
          </a:p>
          <a:p>
            <a:pPr fontAlgn="base"/>
            <a:r>
              <a:rPr lang="en-US" dirty="0" smtClean="0"/>
              <a:t> </a:t>
            </a:r>
            <a:r>
              <a:rPr lang="en-US" dirty="0" err="1"/>
              <a:t>Gastrulation</a:t>
            </a:r>
            <a:r>
              <a:rPr lang="en-US" dirty="0"/>
              <a:t> results in the formation of three germ layers</a:t>
            </a:r>
            <a:r>
              <a:rPr lang="en-US" dirty="0" smtClean="0"/>
              <a:t>:</a:t>
            </a:r>
          </a:p>
          <a:p>
            <a:pPr fontAlgn="base"/>
            <a:r>
              <a:rPr lang="en-US" dirty="0" smtClean="0"/>
              <a:t> </a:t>
            </a:r>
            <a:r>
              <a:rPr lang="en-US" dirty="0"/>
              <a:t>ectoderm, </a:t>
            </a:r>
            <a:endParaRPr lang="en-US" dirty="0" smtClean="0"/>
          </a:p>
          <a:p>
            <a:pPr fontAlgn="base"/>
            <a:r>
              <a:rPr lang="en-US" dirty="0" smtClean="0"/>
              <a:t>mesoderm and</a:t>
            </a:r>
          </a:p>
          <a:p>
            <a:pPr fontAlgn="base"/>
            <a:r>
              <a:rPr lang="en-US" dirty="0" smtClean="0"/>
              <a:t> </a:t>
            </a:r>
            <a:r>
              <a:rPr lang="en-US" dirty="0"/>
              <a:t>endoderm.</a:t>
            </a:r>
          </a:p>
          <a:p>
            <a:pPr fontAlgn="base"/>
            <a:r>
              <a:rPr lang="en-US" dirty="0"/>
              <a:t>Each germ layer gives rise to specific tissues, organs and organ-systems.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52"/>
            <a:ext cx="8229600" cy="6429420"/>
          </a:xfrm>
        </p:spPr>
        <p:txBody>
          <a:bodyPr>
            <a:normAutofit/>
          </a:bodyPr>
          <a:lstStyle/>
          <a:p>
            <a:pPr fontAlgn="base">
              <a:buNone/>
            </a:pPr>
            <a:r>
              <a:rPr lang="en-US" b="1" dirty="0"/>
              <a:t>Formation of </a:t>
            </a:r>
            <a:r>
              <a:rPr lang="en-US" b="1" dirty="0" smtClean="0"/>
              <a:t>Endoderm</a:t>
            </a:r>
            <a:endParaRPr lang="en-US" b="1" dirty="0"/>
          </a:p>
          <a:p>
            <a:pPr fontAlgn="base"/>
            <a:r>
              <a:rPr lang="en-US" dirty="0"/>
              <a:t>The </a:t>
            </a:r>
            <a:r>
              <a:rPr lang="en-US" dirty="0" err="1"/>
              <a:t>blastocyst</a:t>
            </a:r>
            <a:r>
              <a:rPr lang="en-US" dirty="0"/>
              <a:t> </a:t>
            </a:r>
            <a:r>
              <a:rPr lang="en-US" dirty="0" smtClean="0"/>
              <a:t> grows </a:t>
            </a:r>
            <a:r>
              <a:rPr lang="en-US" dirty="0"/>
              <a:t>in size by obtaining nutrition from the uterus. </a:t>
            </a:r>
            <a:endParaRPr lang="en-US" dirty="0" smtClean="0"/>
          </a:p>
          <a:p>
            <a:pPr fontAlgn="base"/>
            <a:r>
              <a:rPr lang="en-US" dirty="0" smtClean="0"/>
              <a:t>Some </a:t>
            </a:r>
            <a:r>
              <a:rPr lang="en-US" dirty="0"/>
              <a:t>cells separate from the inner cell mass (embryonic knob) to form endoderm in </a:t>
            </a:r>
            <a:r>
              <a:rPr lang="en-US" dirty="0" err="1" smtClean="0"/>
              <a:t>blastocoele</a:t>
            </a:r>
            <a:r>
              <a:rPr lang="en-US" dirty="0" smtClean="0"/>
              <a:t>. </a:t>
            </a:r>
          </a:p>
          <a:p>
            <a:pPr fontAlgn="base"/>
            <a:r>
              <a:rPr lang="en-US" dirty="0" smtClean="0"/>
              <a:t>The </a:t>
            </a:r>
            <a:r>
              <a:rPr lang="en-US" dirty="0"/>
              <a:t>endoderm differentiates into the primitive gut; </a:t>
            </a:r>
            <a:endParaRPr lang="en-US" dirty="0" smtClean="0"/>
          </a:p>
          <a:p>
            <a:pPr fontAlgn="base"/>
            <a:r>
              <a:rPr lang="en-US" dirty="0" smtClean="0"/>
              <a:t>a </a:t>
            </a:r>
            <a:r>
              <a:rPr lang="en-US" dirty="0"/>
              <a:t>part of it gives rise to alimentary canal and the other portion forms yolk sac. </a:t>
            </a:r>
            <a:endParaRPr lang="en-US" dirty="0" smtClean="0"/>
          </a:p>
          <a:p>
            <a:pPr fontAlgn="base"/>
            <a:r>
              <a:rPr lang="en-US" dirty="0" smtClean="0"/>
              <a:t>After </a:t>
            </a:r>
            <a:r>
              <a:rPr lang="en-US" dirty="0"/>
              <a:t>the formation of endoderm, the remaining mass of cells of the inner cell mass forms embryonic disc</a:t>
            </a:r>
            <a:r>
              <a:rPr lang="en-US" dirty="0" smtClean="0"/>
              <a:t>.</a:t>
            </a:r>
          </a:p>
          <a:p>
            <a:pPr fontAlgn="base"/>
            <a:r>
              <a:rPr lang="en-US" dirty="0" smtClean="0"/>
              <a:t> </a:t>
            </a:r>
            <a:r>
              <a:rPr lang="en-US" dirty="0"/>
              <a:t>It has three parts: cephalic margin, embryonic disc proper and caudal margin.</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s://www.biologydiscussion.com/wp-content/uploads/2014/12/clip_image00243.jpg"/>
          <p:cNvPicPr>
            <a:picLocks noChangeAspect="1" noChangeArrowheads="1"/>
          </p:cNvPicPr>
          <p:nvPr/>
        </p:nvPicPr>
        <p:blipFill>
          <a:blip r:embed="rId2"/>
          <a:srcRect/>
          <a:stretch>
            <a:fillRect/>
          </a:stretch>
        </p:blipFill>
        <p:spPr bwMode="auto">
          <a:xfrm>
            <a:off x="155575" y="0"/>
            <a:ext cx="8416953" cy="635795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txBody>
          <a:bodyPr/>
          <a:lstStyle/>
          <a:p>
            <a:pPr fontAlgn="base">
              <a:buNone/>
            </a:pPr>
            <a:r>
              <a:rPr lang="en-US" b="1" dirty="0"/>
              <a:t>ii) Formation of Mesoderm </a:t>
            </a:r>
            <a:r>
              <a:rPr lang="en-US" b="1" dirty="0" smtClean="0"/>
              <a:t>:</a:t>
            </a:r>
            <a:endParaRPr lang="en-US" b="1" dirty="0"/>
          </a:p>
          <a:p>
            <a:pPr fontAlgn="base"/>
            <a:r>
              <a:rPr lang="en-US" dirty="0"/>
              <a:t>Mesoderm is formed from the caudal margin of the embryonic disc. </a:t>
            </a:r>
            <a:endParaRPr lang="en-US" dirty="0" smtClean="0"/>
          </a:p>
          <a:p>
            <a:pPr fontAlgn="base"/>
            <a:r>
              <a:rPr lang="en-US" dirty="0" smtClean="0"/>
              <a:t>Prior </a:t>
            </a:r>
            <a:r>
              <a:rPr lang="en-US" dirty="0"/>
              <a:t>to this the existing cells undergo rapid division and a mass of cells detach from the embryonic disc to form mesoderm.</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a:bodyPr>
          <a:lstStyle/>
          <a:p>
            <a:pPr fontAlgn="base">
              <a:buNone/>
            </a:pPr>
            <a:r>
              <a:rPr lang="en-US" b="1" dirty="0"/>
              <a:t>iii) Formation of Ectoderm </a:t>
            </a:r>
            <a:r>
              <a:rPr lang="en-US" b="1" dirty="0" smtClean="0"/>
              <a:t>:</a:t>
            </a:r>
            <a:endParaRPr lang="en-US" b="1" dirty="0"/>
          </a:p>
          <a:p>
            <a:pPr fontAlgn="base"/>
            <a:r>
              <a:rPr lang="en-US" dirty="0"/>
              <a:t>After the separation of mesoderm, the remaining cells of the embryonic disc form the ectoderm layer. In this manner the three germ layers such as ectoderm, mesoderm and endoderm are formed.</a:t>
            </a:r>
          </a:p>
          <a:p>
            <a:pPr fontAlgn="base"/>
            <a:r>
              <a:rPr lang="en-US" b="1" dirty="0"/>
              <a:t>Fate of Three Germ Layers </a:t>
            </a:r>
            <a:r>
              <a:rPr lang="en-US" b="1" dirty="0" smtClean="0"/>
              <a:t>:</a:t>
            </a:r>
            <a:endParaRPr lang="en-US" b="1" dirty="0"/>
          </a:p>
          <a:p>
            <a:pPr fontAlgn="base"/>
            <a:r>
              <a:rPr lang="en-US" dirty="0"/>
              <a:t>Each germ layer forms specific tissues, organs and organ-systems.</a:t>
            </a:r>
          </a:p>
          <a:p>
            <a:pPr fontAlgn="base"/>
            <a:r>
              <a:rPr lang="en-US" b="1" dirty="0"/>
              <a:t>The three germ layers produce tissues, organs and organ-system in following manner:</a:t>
            </a:r>
            <a:endParaRPr lang="en-US" dirty="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normAutofit lnSpcReduction="10000"/>
          </a:bodyPr>
          <a:lstStyle/>
          <a:p>
            <a:pPr fontAlgn="base">
              <a:buNone/>
            </a:pPr>
            <a:r>
              <a:rPr lang="en-US" b="1" dirty="0"/>
              <a:t>1. Ectoderm:</a:t>
            </a:r>
          </a:p>
          <a:p>
            <a:pPr fontAlgn="base"/>
            <a:r>
              <a:rPr lang="en-US" b="1" dirty="0"/>
              <a:t>It forms:</a:t>
            </a:r>
            <a:endParaRPr lang="en-US" dirty="0"/>
          </a:p>
          <a:p>
            <a:pPr fontAlgn="base">
              <a:buNone/>
            </a:pPr>
            <a:r>
              <a:rPr lang="en-US" dirty="0"/>
              <a:t>(i) Epidermis of skin, epidermal derivatives like epidermal glands, hair, nail etc.</a:t>
            </a:r>
          </a:p>
          <a:p>
            <a:pPr fontAlgn="base">
              <a:buNone/>
            </a:pPr>
            <a:r>
              <a:rPr lang="en-US" dirty="0"/>
              <a:t>(ii) Nervous system,</a:t>
            </a:r>
          </a:p>
          <a:p>
            <a:pPr fontAlgn="base">
              <a:buNone/>
            </a:pPr>
            <a:r>
              <a:rPr lang="en-US" dirty="0"/>
              <a:t>(iii) Medulla of adrenal gland, posterior and intermediate lobes of pituitary gland, pineal gland,</a:t>
            </a:r>
          </a:p>
          <a:p>
            <a:pPr fontAlgn="base">
              <a:buNone/>
            </a:pPr>
            <a:r>
              <a:rPr lang="en-US" dirty="0"/>
              <a:t>(iv) Eye (conjunctiva, cornea, lens, retina, iris and </a:t>
            </a:r>
            <a:r>
              <a:rPr lang="en-US" dirty="0" err="1"/>
              <a:t>ciliary</a:t>
            </a:r>
            <a:r>
              <a:rPr lang="en-US" dirty="0"/>
              <a:t> muscles),</a:t>
            </a:r>
          </a:p>
          <a:p>
            <a:pPr fontAlgn="base">
              <a:buNone/>
            </a:pPr>
            <a:r>
              <a:rPr lang="en-US" dirty="0"/>
              <a:t>(v) Internal ear,</a:t>
            </a:r>
          </a:p>
          <a:p>
            <a:pPr fontAlgn="base">
              <a:buNone/>
            </a:pPr>
            <a:r>
              <a:rPr lang="en-US" dirty="0"/>
              <a:t>(vi) Nasal and olfactory epithelia</a:t>
            </a:r>
            <a:r>
              <a:rPr lang="en-US" dirty="0" smtClean="0"/>
              <a:t>,</a:t>
            </a:r>
            <a:r>
              <a:rPr lang="en-US" dirty="0"/>
              <a:t> (vii) Enamel of teeth,</a:t>
            </a:r>
          </a:p>
          <a:p>
            <a:pPr fontAlgn="base">
              <a:buNone/>
            </a:pPr>
            <a:r>
              <a:rPr lang="en-US" dirty="0"/>
              <a:t>(viii) Epithelium of fore gut and hind gut</a:t>
            </a:r>
          </a:p>
          <a:p>
            <a:pPr fontAlgn="base">
              <a:buNone/>
            </a:pPr>
            <a:r>
              <a:rPr lang="en-US" dirty="0"/>
              <a:t>(ix) Some glands—sweat glands, oil glands, mammary glands, salivary glands and </a:t>
            </a:r>
            <a:r>
              <a:rPr lang="en-US" dirty="0" err="1"/>
              <a:t>lacrimal</a:t>
            </a:r>
            <a:r>
              <a:rPr lang="en-US" dirty="0"/>
              <a:t> glands.</a:t>
            </a:r>
          </a:p>
          <a:p>
            <a:pPr fontAlgn="base">
              <a:buNone/>
            </a:pPr>
            <a:endParaRPr lang="en-US" dirty="0" smtClean="0"/>
          </a:p>
          <a:p>
            <a:pPr fontAlgn="base"/>
            <a:endParaRPr lang="en-US" dirty="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normAutofit fontScale="77500" lnSpcReduction="20000"/>
          </a:bodyPr>
          <a:lstStyle/>
          <a:p>
            <a:pPr fontAlgn="base">
              <a:buNone/>
            </a:pPr>
            <a:r>
              <a:rPr lang="en-US" b="1" dirty="0"/>
              <a:t>2. Mesoderm:</a:t>
            </a:r>
          </a:p>
          <a:p>
            <a:pPr fontAlgn="base"/>
            <a:r>
              <a:rPr lang="en-US" b="1" dirty="0"/>
              <a:t>It forms:</a:t>
            </a:r>
            <a:endParaRPr lang="en-US" dirty="0"/>
          </a:p>
          <a:p>
            <a:pPr fontAlgn="base">
              <a:buNone/>
            </a:pPr>
            <a:r>
              <a:rPr lang="en-US" dirty="0"/>
              <a:t>i) Dermis of skin,</a:t>
            </a:r>
          </a:p>
          <a:p>
            <a:pPr fontAlgn="base">
              <a:buNone/>
            </a:pPr>
            <a:r>
              <a:rPr lang="en-US" dirty="0"/>
              <a:t>(ii) Muscles except iris and </a:t>
            </a:r>
            <a:r>
              <a:rPr lang="en-US" dirty="0" err="1"/>
              <a:t>ciliary</a:t>
            </a:r>
            <a:r>
              <a:rPr lang="en-US" dirty="0"/>
              <a:t> muscles,</a:t>
            </a:r>
          </a:p>
          <a:p>
            <a:pPr fontAlgn="base">
              <a:buNone/>
            </a:pPr>
            <a:r>
              <a:rPr lang="en-US" dirty="0"/>
              <a:t>(iii) Connective tissues,</a:t>
            </a:r>
          </a:p>
          <a:p>
            <a:pPr fontAlgn="base">
              <a:buNone/>
            </a:pPr>
            <a:r>
              <a:rPr lang="en-US" dirty="0"/>
              <a:t>(iv) Kidneys</a:t>
            </a:r>
            <a:r>
              <a:rPr lang="en-US" dirty="0" smtClean="0"/>
              <a:t>,</a:t>
            </a:r>
            <a:endParaRPr lang="en-US" cap="all" dirty="0"/>
          </a:p>
          <a:p>
            <a:pPr fontAlgn="base">
              <a:buNone/>
            </a:pPr>
            <a:r>
              <a:rPr lang="en-US" dirty="0"/>
              <a:t>(v) Gonads,</a:t>
            </a:r>
          </a:p>
          <a:p>
            <a:pPr fontAlgn="base">
              <a:buNone/>
            </a:pPr>
            <a:r>
              <a:rPr lang="en-US" dirty="0"/>
              <a:t>(vi) Notochord,</a:t>
            </a:r>
          </a:p>
          <a:p>
            <a:pPr fontAlgn="base">
              <a:buNone/>
            </a:pPr>
            <a:r>
              <a:rPr lang="en-US" dirty="0"/>
              <a:t>(vii) Heart, blood and lymph vessels,</a:t>
            </a:r>
          </a:p>
          <a:p>
            <a:pPr fontAlgn="base">
              <a:buNone/>
            </a:pPr>
            <a:r>
              <a:rPr lang="en-US" dirty="0"/>
              <a:t>(viii) Urinary and reproductive ducts</a:t>
            </a:r>
            <a:r>
              <a:rPr lang="en-US" dirty="0" smtClean="0"/>
              <a:t>,</a:t>
            </a:r>
            <a:r>
              <a:rPr lang="en-US" dirty="0"/>
              <a:t> </a:t>
            </a:r>
            <a:endParaRPr lang="en-US" dirty="0" smtClean="0"/>
          </a:p>
          <a:p>
            <a:pPr fontAlgn="base">
              <a:buNone/>
            </a:pPr>
            <a:r>
              <a:rPr lang="en-US" cap="all" dirty="0" smtClean="0"/>
              <a:t> </a:t>
            </a:r>
            <a:r>
              <a:rPr lang="en-US" dirty="0" smtClean="0"/>
              <a:t>(ix) Most of skeleton,</a:t>
            </a:r>
          </a:p>
          <a:p>
            <a:pPr fontAlgn="base">
              <a:buNone/>
            </a:pPr>
            <a:r>
              <a:rPr lang="en-US" dirty="0" smtClean="0"/>
              <a:t>(x) </a:t>
            </a:r>
            <a:r>
              <a:rPr lang="en-US" dirty="0" err="1" smtClean="0"/>
              <a:t>Coelomic</a:t>
            </a:r>
            <a:r>
              <a:rPr lang="en-US" dirty="0" smtClean="0"/>
              <a:t> epithelium,</a:t>
            </a:r>
          </a:p>
          <a:p>
            <a:pPr fontAlgn="base">
              <a:buNone/>
            </a:pPr>
            <a:r>
              <a:rPr lang="en-US" dirty="0" smtClean="0"/>
              <a:t>(xi) Pericardium and pleura,</a:t>
            </a:r>
          </a:p>
          <a:p>
            <a:pPr fontAlgn="base">
              <a:buNone/>
            </a:pPr>
            <a:r>
              <a:rPr lang="en-US" dirty="0" smtClean="0"/>
              <a:t>(xii) Dentine of teeth,</a:t>
            </a:r>
          </a:p>
          <a:p>
            <a:pPr fontAlgn="base">
              <a:buNone/>
            </a:pPr>
            <a:r>
              <a:rPr lang="en-US" dirty="0" smtClean="0"/>
              <a:t>(xiii) Cortex of adrenal gland,</a:t>
            </a:r>
          </a:p>
          <a:p>
            <a:pPr fontAlgn="base">
              <a:buNone/>
            </a:pPr>
            <a:r>
              <a:rPr lang="en-US" dirty="0" smtClean="0"/>
              <a:t>(xiv) Mesenteries,</a:t>
            </a:r>
            <a:endParaRPr lang="en-US" dirty="0"/>
          </a:p>
          <a:p>
            <a:pPr fontAlgn="base">
              <a:buNone/>
            </a:pPr>
            <a:r>
              <a:rPr lang="en-US" dirty="0" smtClean="0"/>
              <a:t>(</a:t>
            </a:r>
            <a:r>
              <a:rPr lang="en-US" dirty="0"/>
              <a:t>xv) Sclera and choroid of eyes,</a:t>
            </a:r>
          </a:p>
          <a:p>
            <a:pPr fontAlgn="base">
              <a:buNone/>
            </a:pPr>
            <a:r>
              <a:rPr lang="en-US" dirty="0"/>
              <a:t>(xvi) Wall of the gut except its lining.</a:t>
            </a:r>
          </a:p>
          <a:p>
            <a:pPr fontAlgn="base"/>
            <a:endParaRPr lang="en-US" dirty="0" smtClean="0"/>
          </a:p>
          <a:p>
            <a:pPr fontAlgn="base"/>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rmAutofit fontScale="92500" lnSpcReduction="10000"/>
          </a:bodyPr>
          <a:lstStyle/>
          <a:p>
            <a:pPr fontAlgn="base">
              <a:buNone/>
            </a:pPr>
            <a:endParaRPr lang="en-US" dirty="0"/>
          </a:p>
          <a:p>
            <a:pPr fontAlgn="base"/>
            <a:r>
              <a:rPr lang="en-US" b="1" dirty="0"/>
              <a:t>3. Endoderm:</a:t>
            </a:r>
          </a:p>
          <a:p>
            <a:pPr fontAlgn="base"/>
            <a:r>
              <a:rPr lang="en-US" b="1" dirty="0"/>
              <a:t>It gives rise to:</a:t>
            </a:r>
            <a:endParaRPr lang="en-US" dirty="0"/>
          </a:p>
          <a:p>
            <a:pPr fontAlgn="base"/>
            <a:r>
              <a:rPr lang="en-US" dirty="0"/>
              <a:t>(i) Lining of gut except for gut and hind gut,</a:t>
            </a:r>
          </a:p>
          <a:p>
            <a:pPr fontAlgn="base"/>
            <a:r>
              <a:rPr lang="en-US" dirty="0"/>
              <a:t>(ii) Some glands—pancreas, liver, gastric glands, intestinal glands, thyroid, parathyroid, thymus and larger part of prostate,</a:t>
            </a:r>
          </a:p>
          <a:p>
            <a:pPr fontAlgn="base"/>
            <a:r>
              <a:rPr lang="en-US" dirty="0"/>
              <a:t>(iii) Inner layer of tympanic membrane</a:t>
            </a:r>
            <a:r>
              <a:rPr lang="en-US" dirty="0" smtClean="0"/>
              <a:t>,</a:t>
            </a:r>
            <a:endParaRPr lang="en-US" cap="all" dirty="0"/>
          </a:p>
          <a:p>
            <a:pPr fontAlgn="base"/>
            <a:r>
              <a:rPr lang="en-US" dirty="0"/>
              <a:t>(iv) Lining of middle ear,</a:t>
            </a:r>
          </a:p>
          <a:p>
            <a:pPr fontAlgn="base"/>
            <a:r>
              <a:rPr lang="en-US" dirty="0"/>
              <a:t>(v) Trachea, bronchi and lungs,</a:t>
            </a:r>
          </a:p>
          <a:p>
            <a:pPr fontAlgn="base"/>
            <a:r>
              <a:rPr lang="en-US" dirty="0"/>
              <a:t>(vi) Urinary bladder,</a:t>
            </a:r>
          </a:p>
          <a:p>
            <a:pPr fontAlgn="base"/>
            <a:r>
              <a:rPr lang="en-US" dirty="0"/>
              <a:t>(vii) Urethra</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232</TotalTime>
  <Words>590</Words>
  <Application>Microsoft Office PowerPoint</Application>
  <PresentationFormat>On-screen Show (4:3)</PresentationFormat>
  <Paragraphs>64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Formation of germ layers and its significance</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Formation of germ layers and its significance</dc:title>
  <dc:creator>ELCOT</dc:creator>
  <cp:lastModifiedBy>New</cp:lastModifiedBy>
  <cp:revision>21</cp:revision>
  <dcterms:created xsi:type="dcterms:W3CDTF">2021-03-12T12:47:29Z</dcterms:created>
  <dcterms:modified xsi:type="dcterms:W3CDTF">2021-11-16T10:23:53Z</dcterms:modified>
</cp:coreProperties>
</file>